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tiff" Extension="tiff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76" r:id="rId3"/>
    <p:sldId id="278" r:id="rId4"/>
    <p:sldId id="263" r:id="rId5"/>
    <p:sldId id="257" r:id="rId6"/>
    <p:sldId id="268" r:id="rId7"/>
    <p:sldId id="259" r:id="rId8"/>
    <p:sldId id="273" r:id="rId9"/>
    <p:sldId id="262" r:id="rId10"/>
    <p:sldId id="267" r:id="rId11"/>
    <p:sldId id="277" r:id="rId12"/>
    <p:sldId id="264" r:id="rId13"/>
    <p:sldId id="265" r:id="rId14"/>
    <p:sldId id="274" r:id="rId15"/>
    <p:sldId id="266" r:id="rId16"/>
    <p:sldId id="260" r:id="rId17"/>
    <p:sldId id="261" r:id="rId18"/>
    <p:sldId id="258" r:id="rId19"/>
    <p:sldId id="270" r:id="rId20"/>
    <p:sldId id="271" r:id="rId21"/>
    <p:sldId id="272" r:id="rId22"/>
    <p:sldId id="269" r:id="rId23"/>
    <p:sldId id="281" r:id="rId24"/>
    <p:sldId id="285" r:id="rId25"/>
    <p:sldId id="283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54"/>
  </p:normalViewPr>
  <p:slideViewPr>
    <p:cSldViewPr snapToGrid="0" snapToObjects="1">
      <p:cViewPr varScale="1">
        <p:scale>
          <a:sx n="105" d="100"/>
          <a:sy n="105" d="100"/>
        </p:scale>
        <p:origin x="7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D4CBB-E028-B940-9175-A06443525EE0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8488E-6878-CE40-8E06-C68128DF2992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901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3A7C64-6799-E942-9E2A-F807B1995A13}" type="slidenum">
              <a:rPr lang="en-PK" smtClean="0"/>
              <a:t>2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2996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3A7C64-6799-E942-9E2A-F807B1995A13}" type="slidenum">
              <a:rPr lang="en-PK" smtClean="0"/>
              <a:t>26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1912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5739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9959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814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4068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849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0677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8217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6731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8986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8001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0738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54ABF-CAEE-E547-B0F2-D5A61202E489}" type="datetimeFigureOut">
              <a:rPr lang="en-PK" smtClean="0"/>
              <a:t>08/05/2021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E5BBE-6567-A742-903D-5E091752232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98934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hdphoto2.wdp" Type="http://schemas.microsoft.com/office/2007/relationships/hdphoto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search/results/all/?keywords=IIMCT%20%20Railway%20Hsopital&amp;lipi=urn%3Ali%3Apage%3Ad_flagship3_profile_view_base%3BFkAJdcVERri%2FTEnV9BRb5Q%3D%3D&amp;licu=urn%3Ali%3Acontrol%3Ad_flagship3_profile_view_base-background_details_company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hdphoto1.wdp" Type="http://schemas.microsoft.com/office/2007/relationships/hdphoto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99A78-F022-6B4A-BEF4-5E59D049F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2901" y="182880"/>
            <a:ext cx="5040603" cy="5961888"/>
          </a:xfrm>
          <a:noFill/>
        </p:spPr>
        <p:txBody>
          <a:bodyPr>
            <a:noAutofit/>
          </a:bodyPr>
          <a:lstStyle/>
          <a:p>
            <a:r>
              <a:rPr lang="en-PK" sz="8000" dirty="0"/>
              <a:t>Lifestyle Medicine Certificate Course</a:t>
            </a:r>
            <a:br>
              <a:rPr lang="en-PK" sz="8000" dirty="0"/>
            </a:br>
            <a:r>
              <a:rPr lang="en-PK" sz="4800" dirty="0">
                <a:solidFill>
                  <a:srgbClr val="FF59FE"/>
                </a:solidFill>
              </a:rPr>
              <a:t>Reviews of course  Participants</a:t>
            </a:r>
            <a:endParaRPr lang="en-PK" sz="8000" dirty="0">
              <a:solidFill>
                <a:srgbClr val="FF59FE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E84C68-F72E-46CD-BBA1-17F8F2E858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29" r="-1" b="-1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04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BD84-522A-CB4C-B9BD-201A9DA0B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03" y="3957403"/>
            <a:ext cx="5609220" cy="2578310"/>
          </a:xfrm>
          <a:gradFill>
            <a:gsLst>
              <a:gs pos="0">
                <a:schemeClr val="tx1"/>
              </a:gs>
              <a:gs pos="63000">
                <a:schemeClr val="accent4">
                  <a:lumMod val="40000"/>
                  <a:lumOff val="6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Prof. Dr Saadia Sultana </a:t>
            </a:r>
            <a:br>
              <a:rPr lang="en-US" sz="1800" dirty="0">
                <a:solidFill>
                  <a:schemeClr val="bg1"/>
                </a:solidFill>
                <a:latin typeface="+mn-lt"/>
              </a:rPr>
            </a:br>
            <a:r>
              <a:rPr lang="en-US" sz="2000" dirty="0">
                <a:solidFill>
                  <a:schemeClr val="bg1"/>
                </a:solidFill>
                <a:latin typeface="+mn-lt"/>
              </a:rPr>
              <a:t>MBBS, MCPS, MCPS-HPE</a:t>
            </a:r>
            <a:br>
              <a:rPr lang="en-US" sz="2000" dirty="0">
                <a:solidFill>
                  <a:schemeClr val="bg1"/>
                </a:solidFill>
                <a:latin typeface="+mn-lt"/>
              </a:rPr>
            </a:br>
            <a:r>
              <a:rPr lang="en-US" sz="2000" dirty="0">
                <a:solidFill>
                  <a:schemeClr val="bg1"/>
                </a:solidFill>
                <a:latin typeface="+mn-lt"/>
              </a:rPr>
              <a:t>Prof of Obstetrics and Gynecology</a:t>
            </a:r>
            <a:br>
              <a:rPr lang="en-US" sz="2000" dirty="0">
                <a:solidFill>
                  <a:schemeClr val="bg1"/>
                </a:solidFill>
                <a:latin typeface="+mn-lt"/>
              </a:rPr>
            </a:br>
            <a:r>
              <a:rPr lang="en-US" sz="2000" dirty="0">
                <a:solidFill>
                  <a:schemeClr val="bg1"/>
                </a:solidFill>
                <a:latin typeface="+mn-lt"/>
              </a:rPr>
              <a:t>Medical Educationist </a:t>
            </a:r>
            <a:br>
              <a:rPr lang="en-US" sz="2000" dirty="0">
                <a:solidFill>
                  <a:schemeClr val="bg1"/>
                </a:solidFill>
                <a:latin typeface="+mn-lt"/>
              </a:rPr>
            </a:br>
            <a:r>
              <a:rPr lang="en-US" sz="2000" dirty="0">
                <a:solidFill>
                  <a:schemeClr val="bg1"/>
                </a:solidFill>
                <a:latin typeface="+mn-lt"/>
              </a:rPr>
              <a:t>Associate Editor of JIIMC </a:t>
            </a:r>
            <a:br>
              <a:rPr lang="en-US" sz="2000" dirty="0">
                <a:solidFill>
                  <a:schemeClr val="bg1"/>
                </a:solidFill>
                <a:latin typeface="+mn-lt"/>
              </a:rPr>
            </a:br>
            <a:r>
              <a:rPr lang="en-US" sz="2000" dirty="0">
                <a:solidFill>
                  <a:schemeClr val="bg1"/>
                </a:solidFill>
                <a:latin typeface="+mn-lt"/>
              </a:rPr>
              <a:t>Member Evaluation committee, ASPIRE, Student Mentor and President IISWA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E6FC6-0D1C-104B-A138-B862AE2F2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262" y="1237273"/>
            <a:ext cx="3837482" cy="2420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“Being Positive In Negative Situation Is Sign Of Wisdom And Character…… !!!”</a:t>
            </a:r>
          </a:p>
        </p:txBody>
      </p:sp>
      <p:pic>
        <p:nvPicPr>
          <p:cNvPr id="4" name="Picture 3" descr="A person standing in a room&#10;&#10;Description automatically generated">
            <a:extLst>
              <a:ext uri="{FF2B5EF4-FFF2-40B4-BE49-F238E27FC236}">
                <a16:creationId xmlns:a16="http://schemas.microsoft.com/office/drawing/2014/main" id="{195C04AB-9EDD-8345-97ED-DB3A22B72D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38" t="31049" r="18623" b="21557"/>
          <a:stretch/>
        </p:blipFill>
        <p:spPr>
          <a:xfrm>
            <a:off x="6303523" y="-2008"/>
            <a:ext cx="5888477" cy="5983083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9385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D9775D08-8641-A943-8DF8-45175C2707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22" r="1" b="11348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C78A0C9-6CD4-FF4F-8256-6506275DBCCA}"/>
              </a:ext>
            </a:extLst>
          </p:cNvPr>
          <p:cNvSpPr txBox="1"/>
          <p:nvPr/>
        </p:nvSpPr>
        <p:spPr>
          <a:xfrm>
            <a:off x="355196" y="4093630"/>
            <a:ext cx="5396459" cy="22467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PK" sz="2800" b="1" dirty="0">
                <a:solidFill>
                  <a:schemeClr val="bg1"/>
                </a:solidFill>
              </a:rPr>
              <a:t>Pof. Dr Humera Fayaz Khan</a:t>
            </a:r>
          </a:p>
          <a:p>
            <a:r>
              <a:rPr lang="en-PK" sz="2800" b="1" dirty="0">
                <a:solidFill>
                  <a:schemeClr val="bg1"/>
                </a:solidFill>
              </a:rPr>
              <a:t>MBBS, FCPS(Physiology), MHPE</a:t>
            </a:r>
          </a:p>
          <a:p>
            <a:r>
              <a:rPr lang="en-PK" sz="2800" b="1" dirty="0">
                <a:solidFill>
                  <a:schemeClr val="bg1"/>
                </a:solidFill>
              </a:rPr>
              <a:t>Physiology Department,IIMC</a:t>
            </a:r>
          </a:p>
          <a:p>
            <a:r>
              <a:rPr lang="en-PK" sz="2800" b="1" dirty="0">
                <a:solidFill>
                  <a:schemeClr val="bg1"/>
                </a:solidFill>
              </a:rPr>
              <a:t>Medical Educationist</a:t>
            </a:r>
          </a:p>
          <a:p>
            <a:r>
              <a:rPr lang="en-PK" sz="2800" b="1" dirty="0">
                <a:solidFill>
                  <a:schemeClr val="bg1"/>
                </a:solidFill>
              </a:rPr>
              <a:t>Member Assessment Committee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F28407-DD2C-B245-A169-2A522A8E8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19F1707-1840-C148-B0AA-F5F900EB4F48}"/>
              </a:ext>
            </a:extLst>
          </p:cNvPr>
          <p:cNvSpPr txBox="1">
            <a:spLocks/>
          </p:cNvSpPr>
          <p:nvPr/>
        </p:nvSpPr>
        <p:spPr>
          <a:xfrm>
            <a:off x="1193396" y="813237"/>
            <a:ext cx="3233183" cy="23234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>
                <a:solidFill>
                  <a:srgbClr val="DCADCE"/>
                </a:solidFill>
              </a:rPr>
              <a:t>“Lifestyle modification a way forward to a better life…..”</a:t>
            </a:r>
          </a:p>
        </p:txBody>
      </p:sp>
    </p:spTree>
    <p:extLst>
      <p:ext uri="{BB962C8B-B14F-4D97-AF65-F5344CB8AC3E}">
        <p14:creationId xmlns:p14="http://schemas.microsoft.com/office/powerpoint/2010/main" val="381428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B933-98ED-7145-824A-896A37C50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5588" y="4446699"/>
            <a:ext cx="5292974" cy="2066153"/>
          </a:xfrm>
          <a:solidFill>
            <a:srgbClr val="CAA3B1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Prof. Dr </a:t>
            </a:r>
            <a:r>
              <a:rPr lang="en-US" sz="4000" b="1" dirty="0" err="1">
                <a:solidFill>
                  <a:schemeClr val="bg1"/>
                </a:solidFill>
                <a:latin typeface="+mn-lt"/>
              </a:rPr>
              <a:t>Madiha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 Sajjad</a:t>
            </a:r>
            <a:br>
              <a:rPr lang="en-US" sz="40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FCPS (Histopathology), MHPE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Professor of Pathology,  IIMC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A2CAF-06E3-124F-AEF6-7BA2FB7B5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5628" y="828840"/>
            <a:ext cx="4394352" cy="22602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CAA3B1"/>
                </a:solidFill>
              </a:rPr>
              <a:t>“Think Not Only Of Treating The Disease But The Person Holistically….”</a:t>
            </a:r>
          </a:p>
        </p:txBody>
      </p:sp>
      <p:pic>
        <p:nvPicPr>
          <p:cNvPr id="4" name="Picture 3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021910B6-F3E8-4243-A4A3-5C9457A94D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3" r="1" b="1"/>
          <a:stretch/>
        </p:blipFill>
        <p:spPr>
          <a:xfrm>
            <a:off x="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3999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2ECB-AF4F-754B-803F-48BC637F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508" y="4183380"/>
            <a:ext cx="4818612" cy="2417637"/>
          </a:xfr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Dr. Fatima Ehsan </a:t>
            </a:r>
            <a:br>
              <a:rPr lang="en-US" sz="4000" b="1" dirty="0">
                <a:solidFill>
                  <a:schemeClr val="bg1"/>
                </a:solidFill>
                <a:latin typeface="+mn-lt"/>
              </a:rPr>
            </a:br>
            <a:r>
              <a:rPr lang="en-US" sz="3200" dirty="0">
                <a:solidFill>
                  <a:schemeClr val="bg1"/>
                </a:solidFill>
                <a:latin typeface="+mn-lt"/>
              </a:rPr>
              <a:t>Associate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+mn-lt"/>
              </a:rPr>
              <a:t>Professor</a:t>
            </a:r>
            <a:br>
              <a:rPr lang="en-US" sz="2900" dirty="0">
                <a:solidFill>
                  <a:schemeClr val="bg1"/>
                </a:solidFill>
                <a:latin typeface="+mn-lt"/>
              </a:rPr>
            </a:br>
            <a:r>
              <a:rPr lang="en-US" sz="2900" dirty="0">
                <a:solidFill>
                  <a:schemeClr val="bg1"/>
                </a:solidFill>
                <a:latin typeface="+mn-lt"/>
              </a:rPr>
              <a:t>MBBS, M. Phil, PGD, CHPE </a:t>
            </a:r>
            <a:br>
              <a:rPr lang="en-US" sz="2900" dirty="0">
                <a:solidFill>
                  <a:schemeClr val="bg1"/>
                </a:solidFill>
                <a:latin typeface="+mn-lt"/>
              </a:rPr>
            </a:br>
            <a:r>
              <a:rPr lang="en-US" sz="2900" dirty="0" err="1">
                <a:solidFill>
                  <a:schemeClr val="bg1"/>
                </a:solidFill>
                <a:latin typeface="+mn-lt"/>
              </a:rPr>
              <a:t>Tarbiyah</a:t>
            </a:r>
            <a:r>
              <a:rPr lang="en-US" sz="2900" dirty="0">
                <a:solidFill>
                  <a:schemeClr val="bg1"/>
                </a:solidFill>
                <a:latin typeface="+mn-lt"/>
              </a:rPr>
              <a:t> Manager IIDC</a:t>
            </a:r>
            <a:br>
              <a:rPr lang="en-US" sz="2900" dirty="0">
                <a:solidFill>
                  <a:schemeClr val="bg1"/>
                </a:solidFill>
                <a:latin typeface="+mn-lt"/>
              </a:rPr>
            </a:br>
            <a:endParaRPr lang="en-US" sz="29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Content Placeholder 3" descr="A person wearing a scarf&#10;&#10;Description automatically generated">
            <a:extLst>
              <a:ext uri="{FF2B5EF4-FFF2-40B4-BE49-F238E27FC236}">
                <a16:creationId xmlns:a16="http://schemas.microsoft.com/office/drawing/2014/main" id="{612B9A84-6FF1-5E4E-9B22-1D4DE945AD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6326"/>
          <a:stretch/>
        </p:blipFill>
        <p:spPr>
          <a:xfrm>
            <a:off x="274436" y="834390"/>
            <a:ext cx="4544177" cy="51892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69A125-90A4-E748-9ED6-84F7539F308D}"/>
              </a:ext>
            </a:extLst>
          </p:cNvPr>
          <p:cNvSpPr txBox="1"/>
          <p:nvPr/>
        </p:nvSpPr>
        <p:spPr>
          <a:xfrm>
            <a:off x="6094476" y="904458"/>
            <a:ext cx="48186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“I Learned The Significance Of Biological Rhythm With Mind, Body And Soul Through Simple Life Modifications..…”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78190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DB2BE715-7BE1-2643-A6B6-98BDFC6AA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295" r="9088" b="17038"/>
          <a:stretch/>
        </p:blipFill>
        <p:spPr>
          <a:xfrm>
            <a:off x="4632761" y="-18278"/>
            <a:ext cx="8668512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2104B0-3654-E748-AF18-E165078F59CD}"/>
              </a:ext>
            </a:extLst>
          </p:cNvPr>
          <p:cNvSpPr txBox="1"/>
          <p:nvPr/>
        </p:nvSpPr>
        <p:spPr>
          <a:xfrm>
            <a:off x="1249381" y="5192031"/>
            <a:ext cx="39709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Dr Saba Afzal       </a:t>
            </a:r>
          </a:p>
          <a:p>
            <a:r>
              <a:rPr lang="en-US" sz="2800" b="1" dirty="0">
                <a:solidFill>
                  <a:srgbClr val="00B0F0"/>
                </a:solidFill>
              </a:rPr>
              <a:t>(MBBS, FCPS, CHPE)</a:t>
            </a:r>
          </a:p>
          <a:p>
            <a:r>
              <a:rPr lang="en-US" sz="2800" b="1" dirty="0">
                <a:solidFill>
                  <a:srgbClr val="00B0F0"/>
                </a:solidFill>
              </a:rPr>
              <a:t>Assistant professor IIMCT</a:t>
            </a:r>
            <a:endParaRPr lang="en-PK" sz="2800" b="1" dirty="0">
              <a:solidFill>
                <a:srgbClr val="00B0F0"/>
              </a:solidFill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954A1C4-A4DC-774E-BE89-7CD7FC2B7577}"/>
              </a:ext>
            </a:extLst>
          </p:cNvPr>
          <p:cNvSpPr txBox="1">
            <a:spLocks/>
          </p:cNvSpPr>
          <p:nvPr/>
        </p:nvSpPr>
        <p:spPr>
          <a:xfrm>
            <a:off x="1836960" y="1226940"/>
            <a:ext cx="4696168" cy="28650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“I Learned A Totally New Neglected Aspect Of Life In This Course. It Realized Me That Without Caring For Ourselves We Cannot Care For Our Family Patients And Country . What I Like The Most About This Course Is </a:t>
            </a:r>
            <a:r>
              <a:rPr lang="en-US" sz="20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Dr </a:t>
            </a:r>
            <a:r>
              <a:rPr lang="en-US" sz="2000" b="1" u="sng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Shagufta</a:t>
            </a:r>
            <a:r>
              <a:rPr lang="en-US" sz="20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sz="2000" b="1" u="sng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Feroz</a:t>
            </a:r>
            <a:r>
              <a:rPr lang="en-US" sz="20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. </a:t>
            </a: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Her Enthusiasm And Love For Lifestyle Medicine Is An Inspiration For Me To Change Myself And Then My Family And Patients And In Turn Contributing  To My Country….”</a:t>
            </a:r>
          </a:p>
        </p:txBody>
      </p:sp>
    </p:spTree>
    <p:extLst>
      <p:ext uri="{BB962C8B-B14F-4D97-AF65-F5344CB8AC3E}">
        <p14:creationId xmlns:p14="http://schemas.microsoft.com/office/powerpoint/2010/main" val="106249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8E74C5DD-7567-FA44-A3C4-CB5FB36E54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304" r="-2" b="27874"/>
          <a:stretch/>
        </p:blipFill>
        <p:spPr>
          <a:xfrm>
            <a:off x="4939695" y="1045"/>
            <a:ext cx="8668512" cy="6857990"/>
          </a:xfrm>
          <a:prstGeom prst="rect">
            <a:avLst/>
          </a:prstGeom>
          <a:gradFill>
            <a:gsLst>
              <a:gs pos="0">
                <a:srgbClr val="FFFF00"/>
              </a:gs>
              <a:gs pos="63000">
                <a:schemeClr val="accent6">
                  <a:lumMod val="40000"/>
                  <a:lumOff val="60000"/>
                </a:schemeClr>
              </a:gs>
              <a:gs pos="100000">
                <a:srgbClr val="00B0F0"/>
              </a:gs>
            </a:gsLst>
            <a:lin ang="5400000" scaled="0"/>
          </a:gra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13D418-F461-4C47-BD0C-ACD522EE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116" y="662259"/>
            <a:ext cx="5147104" cy="3133594"/>
          </a:xfr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63000">
                <a:schemeClr val="accent6">
                  <a:lumMod val="40000"/>
                  <a:lumOff val="60000"/>
                </a:schemeClr>
              </a:gs>
              <a:gs pos="100000">
                <a:srgbClr val="00B0F0"/>
              </a:gs>
            </a:gsLst>
            <a:lin ang="5400000" scaled="0"/>
          </a:gra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“It Was Not A Certificate Course Only, But A Transformational Experience...!!”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2A4A11-8ACB-2344-8ECA-1814064E35E6}"/>
              </a:ext>
            </a:extLst>
          </p:cNvPr>
          <p:cNvSpPr txBox="1"/>
          <p:nvPr/>
        </p:nvSpPr>
        <p:spPr>
          <a:xfrm>
            <a:off x="481029" y="4803663"/>
            <a:ext cx="4868468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PK" sz="3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Dr Abeera Zainab</a:t>
            </a:r>
          </a:p>
          <a:p>
            <a:r>
              <a:rPr lang="en-PK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Assistant Professor</a:t>
            </a:r>
          </a:p>
          <a:p>
            <a:r>
              <a:rPr lang="en-PK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Biochemisty, IIDC</a:t>
            </a:r>
          </a:p>
          <a:p>
            <a:r>
              <a:rPr lang="en-PK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Riphah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77727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E4D39-53B8-BA44-9F3A-09368940D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338" y="603473"/>
            <a:ext cx="4564916" cy="2825527"/>
          </a:xfrm>
          <a:solidFill>
            <a:srgbClr val="A45C8A"/>
          </a:solidFill>
        </p:spPr>
        <p:txBody>
          <a:bodyPr>
            <a:noAutofit/>
          </a:bodyPr>
          <a:lstStyle/>
          <a:p>
            <a:pPr algn="ctr"/>
            <a:r>
              <a:rPr lang="en-GB" sz="3600" dirty="0"/>
              <a:t>" For Me This Soulful Course Has Been A Journey To Self-Discovery…."</a:t>
            </a:r>
            <a:endParaRPr lang="en-PK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CE735-AEBD-6948-AA2C-F370DE73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9338" y="4430581"/>
            <a:ext cx="5341696" cy="22284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rgbClr val="A45C8A"/>
                </a:solidFill>
              </a:rPr>
              <a:t>Dr </a:t>
            </a:r>
            <a:r>
              <a:rPr lang="en-GB" sz="4400" b="1" dirty="0" err="1">
                <a:solidFill>
                  <a:srgbClr val="A45C8A"/>
                </a:solidFill>
              </a:rPr>
              <a:t>Ammara</a:t>
            </a:r>
            <a:r>
              <a:rPr lang="en-GB" sz="4400" b="1" dirty="0">
                <a:solidFill>
                  <a:srgbClr val="A45C8A"/>
                </a:solidFill>
              </a:rPr>
              <a:t> </a:t>
            </a:r>
            <a:r>
              <a:rPr lang="en-GB" sz="4400" b="1" dirty="0" err="1">
                <a:solidFill>
                  <a:srgbClr val="A45C8A"/>
                </a:solidFill>
              </a:rPr>
              <a:t>Ayub</a:t>
            </a:r>
            <a:r>
              <a:rPr lang="en-GB" sz="4400" b="1" dirty="0">
                <a:solidFill>
                  <a:srgbClr val="A45C8A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tx2"/>
                </a:solidFill>
              </a:rPr>
              <a:t>MBBS, FCPS(Paediatrics), CHPE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tx2"/>
                </a:solidFill>
              </a:rPr>
              <a:t>Senior Registrar Paediatrics IIMCT. </a:t>
            </a:r>
            <a:endParaRPr lang="en-PK" sz="3200" dirty="0">
              <a:solidFill>
                <a:schemeClr val="tx2"/>
              </a:solidFill>
            </a:endParaRPr>
          </a:p>
        </p:txBody>
      </p:sp>
      <p:pic>
        <p:nvPicPr>
          <p:cNvPr id="4" name="Picture 3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2A348338-F8E0-B449-8898-377D389DB8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43" r="1" b="27594"/>
          <a:stretch/>
        </p:blipFill>
        <p:spPr>
          <a:xfrm>
            <a:off x="17113" y="1211580"/>
            <a:ext cx="5261469" cy="44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4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DDAB9618-38AF-0143-9A47-90F9FC8901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186" r="9090" b="29878"/>
          <a:stretch/>
        </p:blipFill>
        <p:spPr>
          <a:xfrm>
            <a:off x="4578687" y="10"/>
            <a:ext cx="8669532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2A63B-318E-D84E-990F-8FB0FA18C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064" y="4350066"/>
            <a:ext cx="5681548" cy="32072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rgbClr val="FFC000"/>
                </a:solidFill>
              </a:rPr>
              <a:t>Dr Muhammad </a:t>
            </a:r>
            <a:r>
              <a:rPr lang="en-GB" sz="3600" b="1" dirty="0" err="1">
                <a:solidFill>
                  <a:srgbClr val="FFC000"/>
                </a:solidFill>
              </a:rPr>
              <a:t>Asad</a:t>
            </a:r>
            <a:endParaRPr lang="en-GB" sz="36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FFC000"/>
                </a:solidFill>
              </a:rPr>
              <a:t>(MBBS, FCPS)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FFC000"/>
                </a:solidFill>
              </a:rPr>
              <a:t>SENIOR REGISTRAR SURGERY, IIMC, </a:t>
            </a:r>
            <a:r>
              <a:rPr lang="en-GB" sz="3200" dirty="0" err="1">
                <a:solidFill>
                  <a:srgbClr val="FFC000"/>
                </a:solidFill>
              </a:rPr>
              <a:t>Riphah</a:t>
            </a:r>
            <a:r>
              <a:rPr lang="en-GB" sz="3200" dirty="0">
                <a:solidFill>
                  <a:srgbClr val="FFC000"/>
                </a:solidFill>
              </a:rPr>
              <a:t> Inter</a:t>
            </a:r>
            <a:endParaRPr lang="en-PK" sz="3200" dirty="0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E15968-A920-7D44-84FD-1250116AFAA3}"/>
              </a:ext>
            </a:extLst>
          </p:cNvPr>
          <p:cNvSpPr/>
          <p:nvPr/>
        </p:nvSpPr>
        <p:spPr>
          <a:xfrm>
            <a:off x="1139064" y="1122940"/>
            <a:ext cx="53988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“Science Of Living Is As Simple As….</a:t>
            </a:r>
            <a:r>
              <a:rPr lang="en-GB" sz="3600" b="1" dirty="0"/>
              <a:t>Achieving</a:t>
            </a:r>
            <a:r>
              <a:rPr lang="en-GB" sz="3200" b="1" dirty="0"/>
              <a:t> Homeostasis</a:t>
            </a:r>
            <a:br>
              <a:rPr lang="en-GB" sz="3200" b="1" dirty="0"/>
            </a:br>
            <a:r>
              <a:rPr lang="en-GB" sz="3200" b="1" dirty="0"/>
              <a:t>And Following  Circadian Rhythm..”</a:t>
            </a:r>
            <a:endParaRPr lang="en-PK" sz="3200" b="1" dirty="0"/>
          </a:p>
        </p:txBody>
      </p:sp>
    </p:spTree>
    <p:extLst>
      <p:ext uri="{BB962C8B-B14F-4D97-AF65-F5344CB8AC3E}">
        <p14:creationId xmlns:p14="http://schemas.microsoft.com/office/powerpoint/2010/main" val="279846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erson in front of a display screen&#10;&#10;Description automatically generated">
            <a:extLst>
              <a:ext uri="{FF2B5EF4-FFF2-40B4-BE49-F238E27FC236}">
                <a16:creationId xmlns:a16="http://schemas.microsoft.com/office/drawing/2014/main" id="{C7412764-397A-AF48-97A8-1FA09B334D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93"/>
          <a:stretch/>
        </p:blipFill>
        <p:spPr>
          <a:xfrm>
            <a:off x="6957051" y="674557"/>
            <a:ext cx="4738126" cy="5321509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E5F3E9A6-7A16-8F42-9F59-BF75FEA714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K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5FA19AD-4C37-B345-863B-B39F114D1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282E92C1-FDA2-0B48-AF58-336325630AEB}"/>
              </a:ext>
            </a:extLst>
          </p:cNvPr>
          <p:cNvSpPr txBox="1">
            <a:spLocks/>
          </p:cNvSpPr>
          <p:nvPr/>
        </p:nvSpPr>
        <p:spPr>
          <a:xfrm>
            <a:off x="1203325" y="1097613"/>
            <a:ext cx="4178539" cy="2228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>
                <a:solidFill>
                  <a:srgbClr val="00B0F0"/>
                </a:solidFill>
              </a:rPr>
              <a:t>“Always Love</a:t>
            </a:r>
            <a:br>
              <a:rPr lang="en-GB" sz="3600" b="1" dirty="0">
                <a:solidFill>
                  <a:srgbClr val="00B0F0"/>
                </a:solidFill>
              </a:rPr>
            </a:br>
            <a:r>
              <a:rPr lang="en-GB" sz="3600" b="1" dirty="0">
                <a:solidFill>
                  <a:srgbClr val="00B0F0"/>
                </a:solidFill>
              </a:rPr>
              <a:t> Yourself Because</a:t>
            </a:r>
            <a:br>
              <a:rPr lang="en-GB" sz="3600" b="1" dirty="0">
                <a:solidFill>
                  <a:srgbClr val="00B0F0"/>
                </a:solidFill>
              </a:rPr>
            </a:br>
            <a:r>
              <a:rPr lang="en-GB" sz="3600" b="1" dirty="0">
                <a:solidFill>
                  <a:srgbClr val="00B0F0"/>
                </a:solidFill>
              </a:rPr>
              <a:t> No One Can Do This Better Than You….”</a:t>
            </a:r>
            <a:endParaRPr lang="en-PK" sz="3600" b="1" dirty="0">
              <a:solidFill>
                <a:srgbClr val="00B0F0"/>
              </a:solidFill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0D41B58-DCC4-1C4A-9B89-4D43448D2FD9}"/>
              </a:ext>
            </a:extLst>
          </p:cNvPr>
          <p:cNvSpPr txBox="1">
            <a:spLocks/>
          </p:cNvSpPr>
          <p:nvPr/>
        </p:nvSpPr>
        <p:spPr>
          <a:xfrm>
            <a:off x="0" y="4360587"/>
            <a:ext cx="6324379" cy="1628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Dr Kiran Fatima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MBBS FCPS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Senior Registrar (Medicine) IIMC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Riphah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International University</a:t>
            </a:r>
            <a:endParaRPr lang="en-PK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A6138E93-3702-864A-90DD-5B4B1ECF7C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6711"/>
          <a:stretch/>
        </p:blipFill>
        <p:spPr>
          <a:xfrm>
            <a:off x="6993059" y="1211468"/>
            <a:ext cx="4826309" cy="4435063"/>
          </a:xfr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7A3AA207-06C8-8B43-B809-BD3196A54E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31311F-409E-6847-8E5C-B9EE63BE92F0}"/>
              </a:ext>
            </a:extLst>
          </p:cNvPr>
          <p:cNvSpPr txBox="1"/>
          <p:nvPr/>
        </p:nvSpPr>
        <p:spPr>
          <a:xfrm>
            <a:off x="539315" y="4369217"/>
            <a:ext cx="5096656" cy="21852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PK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Mrs. Ummaira Saleem</a:t>
            </a:r>
          </a:p>
          <a:p>
            <a:r>
              <a:rPr lang="en-PK" b="1" dirty="0">
                <a:solidFill>
                  <a:schemeClr val="bg1"/>
                </a:solidFill>
              </a:rPr>
              <a:t>MSc Foods and Nutrition</a:t>
            </a:r>
          </a:p>
          <a:p>
            <a:r>
              <a:rPr lang="en-PK" b="1" dirty="0">
                <a:solidFill>
                  <a:schemeClr val="bg1"/>
                </a:solidFill>
              </a:rPr>
              <a:t>Consultant Dietician (Fauji Foundation Hospital)</a:t>
            </a:r>
          </a:p>
          <a:p>
            <a:r>
              <a:rPr lang="en-PK" b="1" dirty="0">
                <a:solidFill>
                  <a:schemeClr val="bg1"/>
                </a:solidFill>
              </a:rPr>
              <a:t>Consultatn Dietician ( Garrison Medical Centre)</a:t>
            </a:r>
          </a:p>
          <a:p>
            <a:r>
              <a:rPr lang="en-PK" b="1" dirty="0">
                <a:solidFill>
                  <a:schemeClr val="bg1"/>
                </a:solidFill>
              </a:rPr>
              <a:t>Ex Consultant Dietician PMEH, Rawalpindi</a:t>
            </a:r>
          </a:p>
          <a:p>
            <a:r>
              <a:rPr lang="en-PK" b="1" dirty="0">
                <a:solidFill>
                  <a:schemeClr val="bg1"/>
                </a:solidFill>
              </a:rPr>
              <a:t>Former Inter in clinical Nutrition( Quaid E Azam International Hospital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27B897-0CA5-4D44-B34F-7189A7EED09F}"/>
              </a:ext>
            </a:extLst>
          </p:cNvPr>
          <p:cNvSpPr txBox="1"/>
          <p:nvPr/>
        </p:nvSpPr>
        <p:spPr>
          <a:xfrm>
            <a:off x="1110356" y="766524"/>
            <a:ext cx="41961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Life Style Medicine Course For Me Is An Eye Opening In All Perspectives. It Has Given Me A Broad View Of</a:t>
            </a:r>
          </a:p>
          <a:p>
            <a:pPr algn="ctr"/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Actually A “Healthy Life Style” Term Stands For Which Has Always Been A Query To Me.</a:t>
            </a:r>
          </a:p>
          <a:p>
            <a:pPr algn="ctr"/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 Thank </a:t>
            </a:r>
            <a:r>
              <a:rPr lang="en-GB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Dr </a:t>
            </a:r>
            <a:r>
              <a:rPr lang="en-GB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Shagufta</a:t>
            </a:r>
            <a:r>
              <a:rPr lang="en-GB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Feroze</a:t>
            </a:r>
            <a:r>
              <a:rPr lang="en-GB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 Her Support And </a:t>
            </a:r>
            <a:r>
              <a:rPr lang="en-GB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Riphah</a:t>
            </a:r>
            <a:r>
              <a:rPr lang="en-GB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University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 Getting Me Through Such An Amazing Life Changing Course.</a:t>
            </a:r>
            <a:endParaRPr lang="en-PK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4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12369113-B2E3-8648-A79D-414E946A2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582" y="545667"/>
            <a:ext cx="4864307" cy="541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81CBE9-18ED-C44D-ACE0-AFC2D6E18AB7}"/>
              </a:ext>
            </a:extLst>
          </p:cNvPr>
          <p:cNvSpPr txBox="1"/>
          <p:nvPr/>
        </p:nvSpPr>
        <p:spPr>
          <a:xfrm>
            <a:off x="323839" y="4484798"/>
            <a:ext cx="63427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BBFFEF"/>
                </a:solidFill>
              </a:rPr>
              <a:t>Brig (R) Prof </a:t>
            </a:r>
            <a:r>
              <a:rPr lang="en-GB" sz="3200" b="1" dirty="0" err="1">
                <a:solidFill>
                  <a:srgbClr val="BBFFEF"/>
                </a:solidFill>
              </a:rPr>
              <a:t>Dr.</a:t>
            </a:r>
            <a:r>
              <a:rPr lang="en-GB" sz="3200" b="1" dirty="0">
                <a:solidFill>
                  <a:srgbClr val="BBFFEF"/>
                </a:solidFill>
              </a:rPr>
              <a:t> Maqsood-ul-Hassan</a:t>
            </a:r>
            <a:endParaRPr lang="en-GB" sz="3200" b="1" i="1" dirty="0">
              <a:solidFill>
                <a:srgbClr val="BBFFEF"/>
              </a:solidFill>
            </a:endParaRPr>
          </a:p>
          <a:p>
            <a:r>
              <a:rPr lang="en-GB" sz="2400" dirty="0"/>
              <a:t>MBBS; DPH; MCPS, MSc</a:t>
            </a:r>
          </a:p>
          <a:p>
            <a:r>
              <a:rPr lang="en-GB" sz="2400" dirty="0"/>
              <a:t>Professor of Public Health</a:t>
            </a:r>
          </a:p>
          <a:p>
            <a:r>
              <a:rPr lang="en-GB" sz="2400" dirty="0"/>
              <a:t>Vice Principal (Academics &amp; Coordination)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F5FA28-A7AA-874D-9616-8C50EA9402CD}"/>
              </a:ext>
            </a:extLst>
          </p:cNvPr>
          <p:cNvSpPr txBox="1"/>
          <p:nvPr/>
        </p:nvSpPr>
        <p:spPr>
          <a:xfrm>
            <a:off x="1331494" y="1353126"/>
            <a:ext cx="3737811" cy="1631216"/>
          </a:xfrm>
          <a:prstGeom prst="rect">
            <a:avLst/>
          </a:prstGeom>
          <a:solidFill>
            <a:srgbClr val="99BF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“A</a:t>
            </a:r>
            <a:r>
              <a:rPr lang="en-PK" sz="2000" b="1" dirty="0">
                <a:solidFill>
                  <a:schemeClr val="bg1"/>
                </a:solidFill>
              </a:rPr>
              <a:t>ttending Lifestyle Medicine Course By </a:t>
            </a:r>
            <a:r>
              <a:rPr lang="en-PK" sz="2000" b="1" u="sng" dirty="0">
                <a:solidFill>
                  <a:schemeClr val="bg1"/>
                </a:solidFill>
              </a:rPr>
              <a:t>Madam Shagufta Feroz </a:t>
            </a:r>
            <a:r>
              <a:rPr lang="en-PK" sz="2000" b="1" dirty="0">
                <a:solidFill>
                  <a:schemeClr val="bg1"/>
                </a:solidFill>
              </a:rPr>
              <a:t>Made Me Realise That There Is More To Art Of Healing Then Medicine..…”</a:t>
            </a:r>
          </a:p>
        </p:txBody>
      </p:sp>
    </p:spTree>
    <p:extLst>
      <p:ext uri="{BB962C8B-B14F-4D97-AF65-F5344CB8AC3E}">
        <p14:creationId xmlns:p14="http://schemas.microsoft.com/office/powerpoint/2010/main" val="231613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25D2AA4-CEDE-8C49-B5C2-4613AB31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89A8B-1979-AF46-816B-8B78AC2F0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9181" y="4527543"/>
            <a:ext cx="5314543" cy="337592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3900" b="1" dirty="0">
                <a:solidFill>
                  <a:schemeClr val="accent5">
                    <a:lumMod val="75000"/>
                  </a:schemeClr>
                </a:solidFill>
              </a:rPr>
              <a:t>Dr </a:t>
            </a:r>
            <a:r>
              <a:rPr lang="en-GB" sz="3900" b="1" dirty="0" err="1">
                <a:solidFill>
                  <a:schemeClr val="accent5">
                    <a:lumMod val="75000"/>
                  </a:schemeClr>
                </a:solidFill>
              </a:rPr>
              <a:t>foqia</a:t>
            </a:r>
            <a:r>
              <a:rPr lang="en-GB" sz="3900" b="1" dirty="0">
                <a:solidFill>
                  <a:schemeClr val="accent5">
                    <a:lumMod val="75000"/>
                  </a:schemeClr>
                </a:solidFill>
              </a:rPr>
              <a:t> Nasreen</a:t>
            </a:r>
          </a:p>
          <a:p>
            <a:pPr marL="0" indent="0" algn="ctr">
              <a:buNone/>
            </a:pPr>
            <a:r>
              <a:rPr lang="en-GB" sz="3200" dirty="0">
                <a:solidFill>
                  <a:schemeClr val="accent5">
                    <a:lumMod val="75000"/>
                  </a:schemeClr>
                </a:solidFill>
              </a:rPr>
              <a:t>MBBS, Resident paediatrics</a:t>
            </a:r>
            <a:endParaRPr lang="en-PK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BE3447-063D-6C4D-99FF-5C42C2C573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45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1A9ACED-4E3F-6C4A-B9F4-53ED5B847E55}"/>
              </a:ext>
            </a:extLst>
          </p:cNvPr>
          <p:cNvSpPr txBox="1">
            <a:spLocks/>
          </p:cNvSpPr>
          <p:nvPr/>
        </p:nvSpPr>
        <p:spPr>
          <a:xfrm>
            <a:off x="1019332" y="929390"/>
            <a:ext cx="4589890" cy="2772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“Lifestyle Medicine Is All About Finding The Cure Within Yourself And Taking The Right Food For The Betterment Of Your Soul And Wellbeing….”</a:t>
            </a:r>
            <a:endParaRPr lang="en-PK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476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mirror posing for the camera&#10;&#10;Description automatically generated">
            <a:extLst>
              <a:ext uri="{FF2B5EF4-FFF2-40B4-BE49-F238E27FC236}">
                <a16:creationId xmlns:a16="http://schemas.microsoft.com/office/drawing/2014/main" id="{2AA74EA3-4182-E246-ABA4-71A8EBC737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08" r="5848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51DF16-35A7-E14B-99D5-B5547BA2B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9370" y="4816123"/>
            <a:ext cx="6174086" cy="1899445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Mrs. </a:t>
            </a:r>
            <a:r>
              <a:rPr lang="en-GB" sz="3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Abira</a:t>
            </a:r>
            <a:r>
              <a:rPr lang="en-GB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Rana</a:t>
            </a:r>
            <a:br>
              <a:rPr lang="en-GB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GB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Naturopath, Nutritional Therapist</a:t>
            </a:r>
            <a:br>
              <a:rPr lang="en-GB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GB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Member of American Collage of Lifestyle Medicine</a:t>
            </a:r>
            <a:endParaRPr lang="en-PK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74553-C2F9-5C48-B08F-EC5F1155F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071" y="1289154"/>
            <a:ext cx="4379780" cy="26832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b="1" dirty="0"/>
              <a:t>“A Truly Eye Opening And Soul Enriching Course, That Will Help Me To Change Me, My Family And The Larger Community…”</a:t>
            </a:r>
            <a:endParaRPr lang="en-PK" sz="3200" b="1" dirty="0"/>
          </a:p>
        </p:txBody>
      </p:sp>
    </p:spTree>
    <p:extLst>
      <p:ext uri="{BB962C8B-B14F-4D97-AF65-F5344CB8AC3E}">
        <p14:creationId xmlns:p14="http://schemas.microsoft.com/office/powerpoint/2010/main" val="38348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8DF3DE3-E37A-4249-B814-F63E3979C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1DD-01F2-2445-968A-DA9022183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06" y="4268606"/>
            <a:ext cx="5669280" cy="2435586"/>
          </a:xfrm>
          <a:blipFill>
            <a:blip r:embed="rId2"/>
            <a:tile tx="0" ty="0" sx="100000" sy="100000" flip="none" algn="tl"/>
          </a:blip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510706"/>
                </a:solidFill>
              </a:rPr>
              <a:t>Dr </a:t>
            </a:r>
            <a:r>
              <a:rPr lang="en-US" sz="4800" b="1" dirty="0" err="1">
                <a:solidFill>
                  <a:srgbClr val="510706"/>
                </a:solidFill>
              </a:rPr>
              <a:t>Hina</a:t>
            </a:r>
            <a:r>
              <a:rPr lang="en-US" sz="4800" b="1" dirty="0">
                <a:solidFill>
                  <a:srgbClr val="510706"/>
                </a:solidFill>
              </a:rPr>
              <a:t> Tanveer </a:t>
            </a:r>
            <a:br>
              <a:rPr lang="en-US" sz="3600" dirty="0">
                <a:solidFill>
                  <a:srgbClr val="510706"/>
                </a:solidFill>
              </a:rPr>
            </a:br>
            <a:r>
              <a:rPr lang="en-US" dirty="0">
                <a:solidFill>
                  <a:srgbClr val="510706"/>
                </a:solidFill>
              </a:rPr>
              <a:t>Demonstrator Pathology, IIDC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rgbClr val="510706"/>
                </a:solidFill>
              </a:rPr>
              <a:t>Riphah</a:t>
            </a:r>
            <a:r>
              <a:rPr lang="en-US" dirty="0">
                <a:solidFill>
                  <a:srgbClr val="510706"/>
                </a:solidFill>
              </a:rPr>
              <a:t> International University</a:t>
            </a:r>
          </a:p>
        </p:txBody>
      </p:sp>
      <p:pic>
        <p:nvPicPr>
          <p:cNvPr id="4" name="Content Placeholder 7" descr="A close up of a person in glasses looking at the camera&#10;&#10;Description automatically generated">
            <a:extLst>
              <a:ext uri="{FF2B5EF4-FFF2-40B4-BE49-F238E27FC236}">
                <a16:creationId xmlns:a16="http://schemas.microsoft.com/office/drawing/2014/main" id="{A0713647-EBF1-8548-9B2A-AC15A61C5C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04" b="32104"/>
          <a:stretch/>
        </p:blipFill>
        <p:spPr bwMode="auto">
          <a:xfrm>
            <a:off x="6095502" y="10"/>
            <a:ext cx="609500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AA9021B8-2179-3847-A43D-BAE20FA49C77}"/>
              </a:ext>
            </a:extLst>
          </p:cNvPr>
          <p:cNvSpPr txBox="1">
            <a:spLocks/>
          </p:cNvSpPr>
          <p:nvPr/>
        </p:nvSpPr>
        <p:spPr>
          <a:xfrm>
            <a:off x="854438" y="779490"/>
            <a:ext cx="4829831" cy="21251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510706"/>
                </a:solidFill>
                <a:latin typeface="+mn-lt"/>
              </a:rPr>
              <a:t>"Self Care Is </a:t>
            </a:r>
            <a:br>
              <a:rPr lang="en-US" sz="4000" b="1" dirty="0">
                <a:solidFill>
                  <a:srgbClr val="510706"/>
                </a:solidFill>
                <a:latin typeface="+mn-lt"/>
              </a:rPr>
            </a:br>
            <a:r>
              <a:rPr lang="en-US" sz="4000" b="1" dirty="0">
                <a:solidFill>
                  <a:srgbClr val="510706"/>
                </a:solidFill>
                <a:latin typeface="+mn-lt"/>
              </a:rPr>
              <a:t>How You Take Your Power Back… "</a:t>
            </a:r>
            <a:br>
              <a:rPr lang="en-US" sz="4000" b="1" dirty="0">
                <a:solidFill>
                  <a:srgbClr val="510706"/>
                </a:solidFill>
                <a:latin typeface="+mn-lt"/>
              </a:rPr>
            </a:br>
            <a:endParaRPr lang="en-US" sz="2800" b="1" dirty="0">
              <a:solidFill>
                <a:srgbClr val="51070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440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857D3-CBB2-434E-B247-9CAD8419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469A5E11-3067-F344-87E1-C913B3BCAF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K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415170-9D0E-FC45-B19F-429AE9970858}"/>
              </a:ext>
            </a:extLst>
          </p:cNvPr>
          <p:cNvSpPr txBox="1"/>
          <p:nvPr/>
        </p:nvSpPr>
        <p:spPr>
          <a:xfrm>
            <a:off x="909374" y="3972393"/>
            <a:ext cx="4586990" cy="2185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3200" b="1" dirty="0">
              <a:solidFill>
                <a:srgbClr val="670706"/>
              </a:solidFill>
            </a:endParaRPr>
          </a:p>
          <a:p>
            <a:r>
              <a:rPr lang="en-GB" sz="3200" b="1" dirty="0">
                <a:solidFill>
                  <a:srgbClr val="670706"/>
                </a:solidFill>
              </a:rPr>
              <a:t>Dr Saman Khursheed</a:t>
            </a:r>
          </a:p>
          <a:p>
            <a:r>
              <a:rPr lang="en-GB" sz="2400" dirty="0">
                <a:solidFill>
                  <a:srgbClr val="670706"/>
                </a:solidFill>
              </a:rPr>
              <a:t>Graduate of King Edward Medical University 2018</a:t>
            </a:r>
          </a:p>
          <a:p>
            <a:r>
              <a:rPr lang="en-GB" sz="2400" dirty="0">
                <a:solidFill>
                  <a:srgbClr val="670706"/>
                </a:solidFill>
              </a:rPr>
              <a:t>House Job Experience 2019-2020</a:t>
            </a:r>
            <a:endParaRPr lang="en-PK" sz="2400" dirty="0">
              <a:solidFill>
                <a:srgbClr val="67070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316472-1C6F-934B-9EE4-378DFED04CD7}"/>
              </a:ext>
            </a:extLst>
          </p:cNvPr>
          <p:cNvSpPr txBox="1"/>
          <p:nvPr/>
        </p:nvSpPr>
        <p:spPr>
          <a:xfrm>
            <a:off x="1499016" y="1079291"/>
            <a:ext cx="3657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DCADCE"/>
                </a:solidFill>
              </a:rPr>
              <a:t>“Amazing Journey Of Self Discovery With </a:t>
            </a:r>
          </a:p>
          <a:p>
            <a:pPr algn="ctr"/>
            <a:r>
              <a:rPr lang="en-GB" sz="2400" b="1" u="sng" dirty="0" err="1">
                <a:solidFill>
                  <a:srgbClr val="DCADCE"/>
                </a:solidFill>
              </a:rPr>
              <a:t>Dr.</a:t>
            </a:r>
            <a:r>
              <a:rPr lang="en-GB" sz="2400" b="1" u="sng" dirty="0">
                <a:solidFill>
                  <a:srgbClr val="DCADCE"/>
                </a:solidFill>
              </a:rPr>
              <a:t> </a:t>
            </a:r>
            <a:r>
              <a:rPr lang="en-GB" sz="2400" b="1" u="sng" dirty="0" err="1">
                <a:solidFill>
                  <a:srgbClr val="DCADCE"/>
                </a:solidFill>
              </a:rPr>
              <a:t>Shagufta</a:t>
            </a:r>
            <a:r>
              <a:rPr lang="en-GB" sz="2400" b="1" u="sng" dirty="0">
                <a:solidFill>
                  <a:srgbClr val="DCADCE"/>
                </a:solidFill>
              </a:rPr>
              <a:t> </a:t>
            </a:r>
            <a:r>
              <a:rPr lang="en-GB" sz="2400" b="1" u="sng" dirty="0" err="1">
                <a:solidFill>
                  <a:srgbClr val="DCADCE"/>
                </a:solidFill>
              </a:rPr>
              <a:t>Feroz</a:t>
            </a:r>
            <a:r>
              <a:rPr lang="en-GB" sz="2400" b="1" u="sng" dirty="0">
                <a:solidFill>
                  <a:srgbClr val="DCADCE"/>
                </a:solidFill>
              </a:rPr>
              <a:t>. </a:t>
            </a:r>
            <a:r>
              <a:rPr lang="en-GB" sz="2400" b="1" dirty="0">
                <a:solidFill>
                  <a:srgbClr val="DCADCE"/>
                </a:solidFill>
              </a:rPr>
              <a:t>Without Self Healing, We Can't Heal A Human Body……”</a:t>
            </a:r>
            <a:endParaRPr lang="en-PK" sz="2400" b="1" dirty="0">
              <a:solidFill>
                <a:srgbClr val="DCADC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CF201D-3DA2-6242-BCA2-E86004F67E60}"/>
              </a:ext>
            </a:extLst>
          </p:cNvPr>
          <p:cNvSpPr/>
          <p:nvPr/>
        </p:nvSpPr>
        <p:spPr>
          <a:xfrm>
            <a:off x="6619402" y="253151"/>
            <a:ext cx="5381469" cy="6402482"/>
          </a:xfrm>
          <a:prstGeom prst="rect">
            <a:avLst/>
          </a:prstGeom>
          <a:solidFill>
            <a:srgbClr val="A45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pic>
        <p:nvPicPr>
          <p:cNvPr id="12" name="Picture 11" descr="A person standing in front of a body of water&#10;&#10;Description automatically generated">
            <a:extLst>
              <a:ext uri="{FF2B5EF4-FFF2-40B4-BE49-F238E27FC236}">
                <a16:creationId xmlns:a16="http://schemas.microsoft.com/office/drawing/2014/main" id="{539F3D08-AE6F-F046-A126-37AAA99EA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799060"/>
            <a:ext cx="5290901" cy="535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3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11AB-E9F7-CB46-B0BE-4309FB6CC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907" y="1262742"/>
            <a:ext cx="4095750" cy="1843315"/>
          </a:xfrm>
          <a:solidFill>
            <a:srgbClr val="670706"/>
          </a:solidFill>
        </p:spPr>
        <p:txBody>
          <a:bodyPr>
            <a:noAutofit/>
          </a:bodyPr>
          <a:lstStyle/>
          <a:p>
            <a:pPr algn="ctr"/>
            <a:r>
              <a:rPr lang="en-GB" sz="2000" dirty="0">
                <a:latin typeface="+mn-lt"/>
              </a:rPr>
              <a:t>“The Basic Thing Which I Learned From This Wonderful Course Is That There Is No Wrong In Bringing Any Change In Your Life When You Are Following The Right Path...”</a:t>
            </a:r>
            <a:endParaRPr lang="en-PK" sz="2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62230-9E0F-2746-A669-298FEB51C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229" y="4484914"/>
            <a:ext cx="48477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Dr.</a:t>
            </a:r>
            <a:r>
              <a:rPr lang="en-GB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Huma Tahir</a:t>
            </a:r>
          </a:p>
          <a:p>
            <a:pPr marL="0" indent="0">
              <a:buNone/>
            </a:pPr>
            <a:r>
              <a:rPr lang="en-GB" sz="1800" dirty="0"/>
              <a:t>BDS, Mph</a:t>
            </a:r>
          </a:p>
          <a:p>
            <a:pPr marL="0" indent="0">
              <a:buNone/>
            </a:pPr>
            <a:r>
              <a:rPr lang="en-GB" sz="1800" dirty="0"/>
              <a:t>Assistant Professor</a:t>
            </a:r>
          </a:p>
          <a:p>
            <a:pPr marL="0" indent="0">
              <a:buNone/>
            </a:pPr>
            <a:r>
              <a:rPr lang="en-GB" sz="1800" dirty="0"/>
              <a:t>Community Dentistry Department,</a:t>
            </a:r>
          </a:p>
          <a:p>
            <a:pPr marL="0" indent="0">
              <a:buNone/>
            </a:pPr>
            <a:r>
              <a:rPr lang="en-GB" sz="1800" dirty="0"/>
              <a:t>Abbottabad International Dental College</a:t>
            </a:r>
            <a:endParaRPr lang="en-PK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1BEEAD-5014-7E41-9711-857454FCA5DD}"/>
              </a:ext>
            </a:extLst>
          </p:cNvPr>
          <p:cNvSpPr/>
          <p:nvPr/>
        </p:nvSpPr>
        <p:spPr>
          <a:xfrm>
            <a:off x="7286171" y="682171"/>
            <a:ext cx="4470400" cy="5573031"/>
          </a:xfrm>
          <a:prstGeom prst="rect">
            <a:avLst/>
          </a:prstGeom>
          <a:solidFill>
            <a:srgbClr val="6707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pic>
        <p:nvPicPr>
          <p:cNvPr id="7" name="Picture 6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031762F1-2A4D-C245-94BF-8E50510BC3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10" t="17046" r="15644" b="13749"/>
          <a:stretch/>
        </p:blipFill>
        <p:spPr>
          <a:xfrm>
            <a:off x="7649029" y="931121"/>
            <a:ext cx="3831771" cy="501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7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3F33E-F94D-304A-8990-E6C69FD1D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b="1" dirty="0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41C797F8-10D1-2F42-8765-B11DBD6F5C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K"/>
          </a:p>
        </p:txBody>
      </p:sp>
      <p:pic>
        <p:nvPicPr>
          <p:cNvPr id="8" name="Picture 7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9FBB8A13-7F2A-894F-8949-A99958B44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827" y="635000"/>
            <a:ext cx="3860209" cy="50938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14C985-EB42-994C-B54F-3CBD2E5A660A}"/>
              </a:ext>
            </a:extLst>
          </p:cNvPr>
          <p:cNvSpPr txBox="1"/>
          <p:nvPr/>
        </p:nvSpPr>
        <p:spPr>
          <a:xfrm>
            <a:off x="1333330" y="1027906"/>
            <a:ext cx="5111012" cy="313932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best thing about this course is undoubtedly meeting and knowing </a:t>
            </a:r>
            <a:r>
              <a:rPr lang="en-GB" b="1" u="sng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Dr.</a:t>
            </a:r>
            <a:r>
              <a:rPr lang="en-GB" b="1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GB" b="1" u="sng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Shugufta</a:t>
            </a:r>
            <a:r>
              <a:rPr lang="en-GB" b="1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GB" b="1" u="sng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Feroz</a:t>
            </a:r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and this team of ours.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Through this course I am learning the miraculous effects of life style modifications in one’s life.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 found myself more motivated to Chang life style behaviours to take greater control of not only my but the health of my family, friends and people around 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Dr.</a:t>
            </a:r>
            <a:r>
              <a:rPr lang="en-GB" b="1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GB" b="1" u="sng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Shugufta</a:t>
            </a:r>
            <a:r>
              <a:rPr lang="en-GB" b="1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has literally charged me. Thank you Ma’am for being our inspiration.</a:t>
            </a:r>
            <a:endParaRPr lang="en-PK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940345-4F61-5542-BCC7-1C5395B4C350}"/>
              </a:ext>
            </a:extLst>
          </p:cNvPr>
          <p:cNvSpPr txBox="1"/>
          <p:nvPr/>
        </p:nvSpPr>
        <p:spPr>
          <a:xfrm>
            <a:off x="1778632" y="5209208"/>
            <a:ext cx="367446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Dr.</a:t>
            </a:r>
            <a:r>
              <a:rPr lang="en-GB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Misbah Malik</a:t>
            </a:r>
          </a:p>
          <a:p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BDS, Biochemistry Department</a:t>
            </a:r>
          </a:p>
          <a:p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IIDC, </a:t>
            </a:r>
            <a:r>
              <a:rPr lang="en-GB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Riphah</a:t>
            </a:r>
            <a:r>
              <a:rPr lang="en-GB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International University</a:t>
            </a:r>
          </a:p>
          <a:p>
            <a:endParaRPr lang="en-GB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0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5C81B-3F8A-014B-83B9-BC840462B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0CDC5C-0F55-894D-B2DF-DFF904A6F3F4}"/>
              </a:ext>
            </a:extLst>
          </p:cNvPr>
          <p:cNvSpPr txBox="1"/>
          <p:nvPr/>
        </p:nvSpPr>
        <p:spPr>
          <a:xfrm>
            <a:off x="299804" y="3749457"/>
            <a:ext cx="67086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K" sz="3600" b="1">
                <a:solidFill>
                  <a:srgbClr val="DCADCE"/>
                </a:solidFill>
              </a:rPr>
              <a:t>Dr Tahira Sadiq</a:t>
            </a:r>
          </a:p>
          <a:p>
            <a:r>
              <a:rPr lang="en-PK" sz="2000"/>
              <a:t>(MBBS, MPH, PGD, MHPE)</a:t>
            </a:r>
          </a:p>
          <a:p>
            <a:r>
              <a:rPr lang="en-PK" sz="2000"/>
              <a:t>Associate Professor, Community Medicine</a:t>
            </a:r>
          </a:p>
          <a:p>
            <a:r>
              <a:rPr lang="en-PK" sz="2000"/>
              <a:t>Tarbiyah Manager, IIMC</a:t>
            </a:r>
          </a:p>
          <a:p>
            <a:r>
              <a:rPr lang="en-PK" sz="2000"/>
              <a:t>Medical Educationist</a:t>
            </a:r>
          </a:p>
          <a:p>
            <a:r>
              <a:rPr lang="en-US" sz="2000"/>
              <a:t>President Arts and Crafts Society</a:t>
            </a:r>
            <a:endParaRPr lang="en-PK" sz="2000"/>
          </a:p>
          <a:p>
            <a:r>
              <a:rPr lang="en-PK" sz="2000">
                <a:solidFill>
                  <a:srgbClr val="DCADCE"/>
                </a:solidFill>
              </a:rPr>
              <a:t>Program Coordinator Lifestyle Medicine Certificate Course</a:t>
            </a:r>
          </a:p>
          <a:p>
            <a:r>
              <a:rPr lang="en-US" sz="2000"/>
              <a:t>Member Assessment and Faculty development committee</a:t>
            </a:r>
          </a:p>
          <a:p>
            <a:endParaRPr lang="en-PK" sz="2000" dirty="0"/>
          </a:p>
        </p:txBody>
      </p:sp>
      <p:pic>
        <p:nvPicPr>
          <p:cNvPr id="7" name="Picture 6" descr="A screen shot of a person&#10;&#10;Description automatically generated">
            <a:extLst>
              <a:ext uri="{FF2B5EF4-FFF2-40B4-BE49-F238E27FC236}">
                <a16:creationId xmlns:a16="http://schemas.microsoft.com/office/drawing/2014/main" id="{82664005-1A98-E148-93E4-EBD4F0EA8E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4426" b="22125"/>
          <a:stretch/>
        </p:blipFill>
        <p:spPr>
          <a:xfrm>
            <a:off x="7432146" y="871627"/>
            <a:ext cx="3921654" cy="51147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CA33D9-82FB-7A47-9F47-FF2657FE3E58}"/>
              </a:ext>
            </a:extLst>
          </p:cNvPr>
          <p:cNvSpPr txBox="1"/>
          <p:nvPr/>
        </p:nvSpPr>
        <p:spPr>
          <a:xfrm>
            <a:off x="2011680" y="871627"/>
            <a:ext cx="3754015" cy="2123658"/>
          </a:xfrm>
          <a:prstGeom prst="rect">
            <a:avLst/>
          </a:prstGeom>
          <a:solidFill>
            <a:srgbClr val="DCADC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“</a:t>
            </a:r>
            <a:r>
              <a:rPr lang="en-US" sz="2000" b="1" dirty="0">
                <a:solidFill>
                  <a:schemeClr val="bg1"/>
                </a:solidFill>
              </a:rPr>
              <a:t>Lifestyle Is All About Choosing Between </a:t>
            </a:r>
            <a:r>
              <a:rPr lang="en-US" sz="2000" b="1" u="sng" dirty="0">
                <a:solidFill>
                  <a:schemeClr val="bg1"/>
                </a:solidFill>
              </a:rPr>
              <a:t>Right And Wrong </a:t>
            </a:r>
            <a:r>
              <a:rPr lang="en-US" sz="2000" b="1" dirty="0">
                <a:solidFill>
                  <a:schemeClr val="bg1"/>
                </a:solidFill>
              </a:rPr>
              <a:t>. It’s Never Too Late To Take The </a:t>
            </a:r>
            <a:r>
              <a:rPr lang="en-US" sz="2000" b="1" u="sng" dirty="0">
                <a:solidFill>
                  <a:schemeClr val="bg1"/>
                </a:solidFill>
              </a:rPr>
              <a:t>First Step</a:t>
            </a:r>
            <a:r>
              <a:rPr lang="en-US" sz="2000" b="1" dirty="0">
                <a:solidFill>
                  <a:schemeClr val="bg1"/>
                </a:solidFill>
              </a:rPr>
              <a:t> Today And Become A </a:t>
            </a:r>
            <a:r>
              <a:rPr lang="en-US" sz="2000" b="1" u="sng" dirty="0">
                <a:solidFill>
                  <a:schemeClr val="bg1"/>
                </a:solidFill>
              </a:rPr>
              <a:t>Change Agent </a:t>
            </a:r>
            <a:r>
              <a:rPr lang="en-US" sz="2000" b="1" dirty="0">
                <a:solidFill>
                  <a:schemeClr val="bg1"/>
                </a:solidFill>
              </a:rPr>
              <a:t>For Tomorrow….</a:t>
            </a:r>
            <a:r>
              <a:rPr lang="en-PK" sz="2400" b="1" dirty="0">
                <a:solidFill>
                  <a:schemeClr val="bg1"/>
                </a:solidFill>
              </a:rPr>
              <a:t>”</a:t>
            </a:r>
          </a:p>
          <a:p>
            <a:endParaRPr lang="en-PK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0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7740C-B3CB-2546-9330-0FAAFA3E0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2268" y="5008027"/>
            <a:ext cx="7589520" cy="875475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PK" sz="3200" dirty="0">
                <a:latin typeface="+mn-lt"/>
              </a:rPr>
            </a:br>
            <a:r>
              <a:rPr lang="en-PK" sz="3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Prof</a:t>
            </a:r>
            <a:r>
              <a:rPr lang="en-PK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. Dr Omer Awab Khan</a:t>
            </a:r>
            <a:br>
              <a:rPr lang="en-PK" sz="2400" dirty="0">
                <a:latin typeface="+mn-lt"/>
              </a:rPr>
            </a:br>
            <a:r>
              <a:rPr lang="en-PK" sz="2800" dirty="0">
                <a:latin typeface="+mn-lt"/>
              </a:rPr>
              <a:t>Professor of Medicine</a:t>
            </a:r>
            <a:br>
              <a:rPr lang="en-PK" sz="2800" dirty="0">
                <a:latin typeface="+mn-lt"/>
              </a:rPr>
            </a:br>
            <a:r>
              <a:rPr lang="en-PK" sz="2800" dirty="0">
                <a:latin typeface="+mn-lt"/>
              </a:rPr>
              <a:t>Vice Principal Clinical</a:t>
            </a:r>
            <a:br>
              <a:rPr lang="en-PK" sz="2800" dirty="0">
                <a:latin typeface="+mn-lt"/>
              </a:rPr>
            </a:br>
            <a:r>
              <a:rPr lang="en-PK" sz="2800" dirty="0">
                <a:latin typeface="+mn-lt"/>
              </a:rPr>
              <a:t>IIMCT, Railway Hospital</a:t>
            </a:r>
            <a:endParaRPr lang="en-PK" sz="3200" dirty="0">
              <a:latin typeface="+mn-lt"/>
            </a:endParaRPr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B4757272-0F62-664B-B084-D9B692285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912"/>
          <a:stretch/>
        </p:blipFill>
        <p:spPr>
          <a:xfrm>
            <a:off x="7578730" y="138500"/>
            <a:ext cx="4311580" cy="4311580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1C379933-6472-9748-BCC5-B8F86889E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8499"/>
            <a:ext cx="12192000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IIMCT  Railway Hsopital">
            <a:hlinkClick r:id="rId3"/>
            <a:extLst>
              <a:ext uri="{FF2B5EF4-FFF2-40B4-BE49-F238E27FC236}">
                <a16:creationId xmlns:a16="http://schemas.microsoft.com/office/drawing/2014/main" id="{0AEE6575-2376-AA40-A2A4-2BD83C5A4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-792163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D066810-A2C7-3F45-9501-82A9287FBB17}"/>
              </a:ext>
            </a:extLst>
          </p:cNvPr>
          <p:cNvSpPr txBox="1"/>
          <p:nvPr/>
        </p:nvSpPr>
        <p:spPr>
          <a:xfrm>
            <a:off x="963386" y="3230954"/>
            <a:ext cx="4161836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PK" sz="3200" b="1" dirty="0">
                <a:solidFill>
                  <a:schemeClr val="accent4">
                    <a:lumMod val="75000"/>
                  </a:schemeClr>
                </a:solidFill>
              </a:rPr>
              <a:t>“I learned that if life style modification leads to a body fit for better submission to Allah SWT; It’s a blessing…..”</a:t>
            </a:r>
          </a:p>
        </p:txBody>
      </p:sp>
    </p:spTree>
    <p:extLst>
      <p:ext uri="{BB962C8B-B14F-4D97-AF65-F5344CB8AC3E}">
        <p14:creationId xmlns:p14="http://schemas.microsoft.com/office/powerpoint/2010/main" val="11280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53CF08D-A568-9D4F-9FA7-10E38E7C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AFBF4ED-09EF-44D1-B501-4BE662E64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4516305"/>
            <a:ext cx="4937245" cy="2175440"/>
          </a:xfrm>
        </p:spPr>
        <p:txBody>
          <a:bodyPr anchor="ctr">
            <a:normAutofit/>
          </a:bodyPr>
          <a:lstStyle/>
          <a:p>
            <a:pPr algn="ctr">
              <a:buClr>
                <a:srgbClr val="016AE1"/>
              </a:buClr>
            </a:pPr>
            <a:r>
              <a:rPr lang="en-US" sz="3200" b="1" dirty="0">
                <a:solidFill>
                  <a:srgbClr val="FFC000"/>
                </a:solidFill>
              </a:rPr>
              <a:t>Prof. Dr Khalid Farooq Danish</a:t>
            </a:r>
          </a:p>
          <a:p>
            <a:pPr>
              <a:buClr>
                <a:srgbClr val="016AE1"/>
              </a:buClr>
            </a:pPr>
            <a:r>
              <a:rPr lang="en-US" sz="2400" dirty="0"/>
              <a:t>Professor and Head of Department Surgery, </a:t>
            </a:r>
            <a:r>
              <a:rPr lang="en-US" sz="2400" dirty="0" err="1"/>
              <a:t>IIMC,Riphah</a:t>
            </a:r>
            <a:r>
              <a:rPr lang="en-US" sz="2400" dirty="0"/>
              <a:t> International University</a:t>
            </a:r>
          </a:p>
        </p:txBody>
      </p:sp>
      <p:pic>
        <p:nvPicPr>
          <p:cNvPr id="4" name="Content Placeholder 3" descr="A person wearing glasses&#10;&#10;Description automatically generated">
            <a:extLst>
              <a:ext uri="{FF2B5EF4-FFF2-40B4-BE49-F238E27FC236}">
                <a16:creationId xmlns:a16="http://schemas.microsoft.com/office/drawing/2014/main" id="{7C6D97C7-E8E3-B246-ABA9-962CC50970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23" r="2" b="23775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3" name="Title 1">
            <a:extLst>
              <a:ext uri="{FF2B5EF4-FFF2-40B4-BE49-F238E27FC236}">
                <a16:creationId xmlns:a16="http://schemas.microsoft.com/office/drawing/2014/main" id="{56867330-704E-9A42-82A5-DFF3214857A3}"/>
              </a:ext>
            </a:extLst>
          </p:cNvPr>
          <p:cNvSpPr txBox="1">
            <a:spLocks/>
          </p:cNvSpPr>
          <p:nvPr/>
        </p:nvSpPr>
        <p:spPr>
          <a:xfrm>
            <a:off x="1382104" y="748154"/>
            <a:ext cx="3580661" cy="3019998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rgbClr val="00B0F0"/>
              </a:gs>
              <a:gs pos="50000">
                <a:schemeClr val="accent5">
                  <a:lumMod val="5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“Learning To Live As Nature Intended Is To Live As Allah Intended…”</a:t>
            </a:r>
          </a:p>
        </p:txBody>
      </p:sp>
    </p:spTree>
    <p:extLst>
      <p:ext uri="{BB962C8B-B14F-4D97-AF65-F5344CB8AC3E}">
        <p14:creationId xmlns:p14="http://schemas.microsoft.com/office/powerpoint/2010/main" val="284533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Content Placeholder 9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0F5A0CFF-5607-C248-A6D4-ED83517025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774" r="9092" b="26286"/>
          <a:stretch/>
        </p:blipFill>
        <p:spPr>
          <a:xfrm>
            <a:off x="6913467" y="1031120"/>
            <a:ext cx="4920384" cy="51005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10AD1D-8263-3A47-B513-0D9B0F46E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917" y="-495237"/>
            <a:ext cx="5922820" cy="34374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“Lifestyle Is </a:t>
            </a:r>
            <a:b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Diversification Of </a:t>
            </a:r>
            <a:b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Mind, Body And Soul….”</a:t>
            </a:r>
            <a:br>
              <a:rPr lang="en-US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4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1898A420-37DF-174C-A1EB-3C7331D310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K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AECDBCC1-C7E4-104D-994C-5B3CDD1966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K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0EC40C-5F12-6C44-896E-0D4B35909B38}"/>
              </a:ext>
            </a:extLst>
          </p:cNvPr>
          <p:cNvSpPr txBox="1"/>
          <p:nvPr/>
        </p:nvSpPr>
        <p:spPr>
          <a:xfrm>
            <a:off x="385036" y="2942216"/>
            <a:ext cx="6084663" cy="3477875"/>
          </a:xfrm>
          <a:prstGeom prst="rect">
            <a:avLst/>
          </a:prstGeom>
          <a:solidFill>
            <a:srgbClr val="DCADCE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Prof. Dr </a:t>
            </a:r>
            <a:r>
              <a:rPr lang="en-GB" sz="2800" b="1" dirty="0" err="1">
                <a:solidFill>
                  <a:schemeClr val="bg1"/>
                </a:solidFill>
              </a:rPr>
              <a:t>Fareesa</a:t>
            </a:r>
            <a:r>
              <a:rPr lang="en-GB" sz="2800" b="1" dirty="0">
                <a:solidFill>
                  <a:schemeClr val="bg1"/>
                </a:solidFill>
              </a:rPr>
              <a:t> Waqar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MBBS MCPS FCPS MHPE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Head of department obstetrics and Gynaecology 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Medical </a:t>
            </a:r>
            <a:r>
              <a:rPr lang="en-GB" sz="1600" b="1" dirty="0" err="1">
                <a:solidFill>
                  <a:schemeClr val="bg1"/>
                </a:solidFill>
              </a:rPr>
              <a:t>Educationst</a:t>
            </a:r>
            <a:r>
              <a:rPr lang="en-GB" sz="1600" b="1" dirty="0">
                <a:solidFill>
                  <a:schemeClr val="bg1"/>
                </a:solidFill>
              </a:rPr>
              <a:t> 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Vice President SOGP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TAC member PMRC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Chairperson curriculum committee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Chairperson morbidity mortality committee 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Member infection control committee 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Supervisor and Examiner MBBS , MS, MCPS, FCPS 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More than 60 national and international research publications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Organised and attended many national , international conferences.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Key role in organising all ICMEs held by </a:t>
            </a:r>
            <a:r>
              <a:rPr lang="en-GB" sz="1600" b="1" dirty="0" err="1">
                <a:solidFill>
                  <a:schemeClr val="bg1"/>
                </a:solidFill>
              </a:rPr>
              <a:t>Riphah</a:t>
            </a:r>
            <a:r>
              <a:rPr lang="en-GB" sz="1600" b="1" dirty="0">
                <a:solidFill>
                  <a:schemeClr val="bg1"/>
                </a:solidFill>
              </a:rPr>
              <a:t> university</a:t>
            </a:r>
            <a:endParaRPr lang="en-PK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9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tanding in front of a mirror posing for the camera&#10;&#10;Description automatically generated">
            <a:extLst>
              <a:ext uri="{FF2B5EF4-FFF2-40B4-BE49-F238E27FC236}">
                <a16:creationId xmlns:a16="http://schemas.microsoft.com/office/drawing/2014/main" id="{9BE42B25-58C5-7B47-AB12-32E2412CC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1" b="19560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D4D643-8E9A-4646-9C10-2045FA04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257" y="974360"/>
            <a:ext cx="3962399" cy="2218545"/>
          </a:xfr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PK" sz="4000" b="1" dirty="0">
                <a:solidFill>
                  <a:srgbClr val="0070C0"/>
                </a:solidFill>
              </a:rPr>
              <a:t>“Come Back To </a:t>
            </a:r>
            <a:br>
              <a:rPr lang="en-PK" sz="4000" b="1" dirty="0">
                <a:solidFill>
                  <a:srgbClr val="0070C0"/>
                </a:solidFill>
              </a:rPr>
            </a:br>
            <a:r>
              <a:rPr lang="en-PK" sz="4000" b="1" dirty="0">
                <a:solidFill>
                  <a:srgbClr val="0070C0"/>
                </a:solidFill>
              </a:rPr>
              <a:t>Nature And </a:t>
            </a:r>
            <a:br>
              <a:rPr lang="en-PK" sz="4000" b="1" dirty="0">
                <a:solidFill>
                  <a:srgbClr val="0070C0"/>
                </a:solidFill>
              </a:rPr>
            </a:br>
            <a:r>
              <a:rPr lang="en-PK" sz="4000" b="1" dirty="0">
                <a:solidFill>
                  <a:srgbClr val="0070C0"/>
                </a:solidFill>
              </a:rPr>
              <a:t>Be Natural…”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17D2A-BB0F-0A44-BB2F-42B13AEAF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03" y="3428999"/>
            <a:ext cx="6805535" cy="37888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PK" sz="3600" b="1" dirty="0">
                <a:solidFill>
                  <a:srgbClr val="0070C0"/>
                </a:solidFill>
              </a:rPr>
              <a:t>Prof. Dr Muhammad Ayaz Bhatti</a:t>
            </a:r>
          </a:p>
          <a:p>
            <a:pPr marL="0" indent="0">
              <a:buNone/>
            </a:pPr>
            <a:r>
              <a:rPr lang="en-PK" sz="3200" dirty="0">
                <a:solidFill>
                  <a:srgbClr val="0070C0"/>
                </a:solidFill>
              </a:rPr>
              <a:t>MBBS.MPH. MSC. MHPE</a:t>
            </a:r>
          </a:p>
          <a:p>
            <a:pPr marL="0" indent="0">
              <a:buNone/>
            </a:pPr>
            <a:r>
              <a:rPr lang="en-PK" sz="3200" dirty="0">
                <a:solidFill>
                  <a:srgbClr val="0070C0"/>
                </a:solidFill>
              </a:rPr>
              <a:t>HOD Community Medicine,IIMC</a:t>
            </a:r>
          </a:p>
          <a:p>
            <a:pPr marL="0" indent="0">
              <a:buNone/>
            </a:pPr>
            <a:r>
              <a:rPr lang="en-PK" sz="3200" dirty="0">
                <a:solidFill>
                  <a:srgbClr val="0070C0"/>
                </a:solidFill>
              </a:rPr>
              <a:t>Riphah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311104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C1039-B57E-CE48-862F-EFFA10CE3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endParaRPr lang="en-PK" sz="2800" dirty="0">
              <a:solidFill>
                <a:srgbClr val="000000"/>
              </a:solidFill>
            </a:endParaRPr>
          </a:p>
        </p:txBody>
      </p:sp>
      <p:pic>
        <p:nvPicPr>
          <p:cNvPr id="4" name="Picture 3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770AC4D7-0420-9B44-BE90-234FD882FD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72" r="-2" b="9220"/>
          <a:stretch/>
        </p:blipFill>
        <p:spPr>
          <a:xfrm>
            <a:off x="6584998" y="382261"/>
            <a:ext cx="5607002" cy="6093477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DA5CE0-81FD-5240-9D9A-12E9E88EA8A4}"/>
              </a:ext>
            </a:extLst>
          </p:cNvPr>
          <p:cNvSpPr/>
          <p:nvPr/>
        </p:nvSpPr>
        <p:spPr>
          <a:xfrm>
            <a:off x="6275224" y="5361957"/>
            <a:ext cx="5916776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PK" sz="2800" b="1" dirty="0">
                <a:solidFill>
                  <a:srgbClr val="002060"/>
                </a:solidFill>
              </a:rPr>
              <a:t>Prof. Dr Muhammad Masood Khokhar, </a:t>
            </a:r>
          </a:p>
          <a:p>
            <a:pPr algn="ctr"/>
            <a:r>
              <a:rPr lang="en-PK" sz="2000" b="1" dirty="0">
                <a:solidFill>
                  <a:srgbClr val="002060"/>
                </a:solidFill>
              </a:rPr>
              <a:t>TI( M) MBBS, FCPS, MCPS, PGDC(Psychiatry)</a:t>
            </a:r>
          </a:p>
          <a:p>
            <a:pPr algn="ctr"/>
            <a:r>
              <a:rPr lang="en-PK" sz="2000" b="1" dirty="0">
                <a:solidFill>
                  <a:srgbClr val="002060"/>
                </a:solidFill>
              </a:rPr>
              <a:t> Medical Educationist and</a:t>
            </a:r>
          </a:p>
          <a:p>
            <a:pPr algn="ctr"/>
            <a:r>
              <a:rPr lang="en-PK" sz="2000" b="1" dirty="0">
                <a:solidFill>
                  <a:srgbClr val="002060"/>
                </a:solidFill>
              </a:rPr>
              <a:t>HOD Psychiatry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1FD163-1DD2-7749-BBE4-15041B078095}"/>
              </a:ext>
            </a:extLst>
          </p:cNvPr>
          <p:cNvSpPr txBox="1"/>
          <p:nvPr/>
        </p:nvSpPr>
        <p:spPr>
          <a:xfrm>
            <a:off x="1138133" y="1945637"/>
            <a:ext cx="3950285" cy="34163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“Life Style Medicine Course Gave Me A Second Life❤️ </a:t>
            </a:r>
          </a:p>
          <a:p>
            <a:pPr algn="ctr"/>
            <a:r>
              <a:rPr lang="en-GB" sz="2400" b="1" u="sng" dirty="0">
                <a:solidFill>
                  <a:schemeClr val="tx2"/>
                </a:solidFill>
              </a:rPr>
              <a:t>Dr </a:t>
            </a:r>
            <a:r>
              <a:rPr lang="en-GB" sz="2400" b="1" u="sng" dirty="0" err="1">
                <a:solidFill>
                  <a:schemeClr val="tx2"/>
                </a:solidFill>
              </a:rPr>
              <a:t>Shagufta</a:t>
            </a:r>
            <a:r>
              <a:rPr lang="en-GB" sz="2400" b="1" u="sng" dirty="0">
                <a:solidFill>
                  <a:schemeClr val="tx2"/>
                </a:solidFill>
              </a:rPr>
              <a:t> </a:t>
            </a:r>
            <a:r>
              <a:rPr lang="en-GB" sz="2400" b="1" dirty="0">
                <a:solidFill>
                  <a:schemeClr val="tx2"/>
                </a:solidFill>
              </a:rPr>
              <a:t>Managed The Sessions In A Way That It Was A Story Which Provoked A Vicious Cycle Of Thirst. It Was An </a:t>
            </a:r>
            <a:r>
              <a:rPr lang="en-GB" sz="2400" b="1" u="sng" dirty="0">
                <a:solidFill>
                  <a:schemeClr val="tx2"/>
                </a:solidFill>
              </a:rPr>
              <a:t>“</a:t>
            </a:r>
            <a:r>
              <a:rPr lang="en-GB" sz="2400" b="1" u="sng" dirty="0"/>
              <a:t>Afternoon Lori” </a:t>
            </a:r>
            <a:r>
              <a:rPr lang="en-GB" sz="2400" b="1" dirty="0">
                <a:solidFill>
                  <a:schemeClr val="tx2"/>
                </a:solidFill>
              </a:rPr>
              <a:t>Which Kept Me Awake &amp; alert Like Never Before🌹…..”</a:t>
            </a:r>
            <a:endParaRPr lang="en-PK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1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0168-F61E-8C44-9491-AB30549BC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02A444E7-6D70-7141-B54C-5A45BD1CC3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K"/>
          </a:p>
        </p:txBody>
      </p:sp>
      <p:pic>
        <p:nvPicPr>
          <p:cNvPr id="6" name="Picture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BD08766D-3F64-A846-A07F-C93E4799D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1941" y="594402"/>
            <a:ext cx="4683177" cy="56347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F48A92-CE64-1546-9CD8-CA585F5A271B}"/>
              </a:ext>
            </a:extLst>
          </p:cNvPr>
          <p:cNvSpPr txBox="1"/>
          <p:nvPr/>
        </p:nvSpPr>
        <p:spPr>
          <a:xfrm>
            <a:off x="415997" y="4105483"/>
            <a:ext cx="552760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Prof. Dr </a:t>
            </a:r>
            <a:r>
              <a:rPr lang="en-GB" sz="3200" b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Shazia</a:t>
            </a:r>
            <a:r>
              <a:rPr lang="en-GB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Ali </a:t>
            </a:r>
          </a:p>
          <a:p>
            <a:r>
              <a:rPr lang="en-GB" sz="2000" dirty="0"/>
              <a:t>Head of Physiology Department,</a:t>
            </a:r>
          </a:p>
          <a:p>
            <a:r>
              <a:rPr lang="en-GB" sz="2000" dirty="0"/>
              <a:t>MBBS, M </a:t>
            </a:r>
            <a:r>
              <a:rPr lang="en-GB" sz="2000" dirty="0" err="1"/>
              <a:t>phill</a:t>
            </a:r>
            <a:r>
              <a:rPr lang="en-GB" sz="2000" dirty="0"/>
              <a:t>, PhD, PGD, CHPE, CMT</a:t>
            </a:r>
          </a:p>
          <a:p>
            <a:r>
              <a:rPr lang="en-GB" sz="2000" dirty="0"/>
              <a:t>PhD Coordinator</a:t>
            </a:r>
          </a:p>
          <a:p>
            <a:r>
              <a:rPr lang="en-GB" sz="2000" dirty="0"/>
              <a:t>Member of Synopsis Review Committee</a:t>
            </a:r>
          </a:p>
          <a:p>
            <a:r>
              <a:rPr lang="en-GB" sz="2000" dirty="0"/>
              <a:t>Member of Curriculum Implementation Committee</a:t>
            </a:r>
            <a:endParaRPr lang="en-PK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656BDB-3007-7245-BF16-DDB620261639}"/>
              </a:ext>
            </a:extLst>
          </p:cNvPr>
          <p:cNvSpPr txBox="1"/>
          <p:nvPr/>
        </p:nvSpPr>
        <p:spPr>
          <a:xfrm>
            <a:off x="1189518" y="1197112"/>
            <a:ext cx="4368800" cy="2308324"/>
          </a:xfrm>
          <a:prstGeom prst="rect">
            <a:avLst/>
          </a:prstGeom>
          <a:solidFill>
            <a:srgbClr val="670706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670706"/>
                </a:highlight>
              </a:rPr>
              <a:t>“This Course Was A </a:t>
            </a:r>
            <a:r>
              <a:rPr lang="en-GB" sz="2400" b="1" u="sng" dirty="0"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670706"/>
                </a:highlight>
              </a:rPr>
              <a:t>Life Changing Experience</a:t>
            </a:r>
            <a:r>
              <a:rPr lang="en-GB" sz="2400" dirty="0"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670706"/>
                </a:highlight>
              </a:rPr>
              <a:t> For Me ...I Learned That </a:t>
            </a:r>
            <a:r>
              <a:rPr lang="en-GB" sz="2400" b="1" u="sng" dirty="0"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670706"/>
                </a:highlight>
              </a:rPr>
              <a:t>You Do Not Find A Happy Life You Make It </a:t>
            </a:r>
            <a:r>
              <a:rPr lang="en-GB" sz="2400" dirty="0"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670706"/>
                </a:highlight>
              </a:rPr>
              <a:t>...And This Course Gives You A </a:t>
            </a:r>
            <a:r>
              <a:rPr lang="en-GB" sz="2400" b="1" u="sng" dirty="0"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670706"/>
                </a:highlight>
              </a:rPr>
              <a:t>Road Map </a:t>
            </a:r>
            <a:r>
              <a:rPr lang="en-GB" sz="2400" dirty="0"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670706"/>
                </a:highlight>
              </a:rPr>
              <a:t>To The Happy Life…..”</a:t>
            </a:r>
            <a:endParaRPr lang="en-PK" sz="2400" dirty="0">
              <a:solidFill>
                <a:schemeClr val="accent2">
                  <a:lumMod val="20000"/>
                  <a:lumOff val="80000"/>
                </a:schemeClr>
              </a:solidFill>
              <a:highlight>
                <a:srgbClr val="670706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5962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D13F8BFA-206B-BC42-911C-0442854A12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25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92DBB5-4EEE-EF40-A833-5FDD3283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817032"/>
            <a:ext cx="4465321" cy="207527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85000"/>
                  </a:schemeClr>
                </a:solidFill>
              </a:rPr>
              <a:t>“Our Religion Teaches Us To To Live As The Nature Intends, Which Is Also The Theme Of This Course…"</a:t>
            </a:r>
            <a:endParaRPr lang="en-PK" sz="28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F302D-1E63-684C-9F92-C2DBA7712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589" y="4053191"/>
            <a:ext cx="6570797" cy="2524318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3600" b="1" dirty="0">
                <a:solidFill>
                  <a:srgbClr val="FFC000"/>
                </a:solidFill>
              </a:rPr>
              <a:t>Prof. </a:t>
            </a:r>
            <a:r>
              <a:rPr lang="en-GB" sz="3600" b="1" dirty="0" err="1">
                <a:solidFill>
                  <a:srgbClr val="FFC000"/>
                </a:solidFill>
              </a:rPr>
              <a:t>Dr.</a:t>
            </a:r>
            <a:r>
              <a:rPr lang="en-GB" sz="3600" b="1" dirty="0">
                <a:solidFill>
                  <a:srgbClr val="FFC000"/>
                </a:solidFill>
              </a:rPr>
              <a:t> </a:t>
            </a:r>
            <a:r>
              <a:rPr lang="en-GB" sz="3600" b="1" dirty="0" err="1">
                <a:solidFill>
                  <a:srgbClr val="FFC000"/>
                </a:solidFill>
              </a:rPr>
              <a:t>Rehan</a:t>
            </a:r>
            <a:r>
              <a:rPr lang="en-GB" sz="3600" b="1" dirty="0">
                <a:solidFill>
                  <a:srgbClr val="FFC000"/>
                </a:solidFill>
              </a:rPr>
              <a:t> Ahmed Khan</a:t>
            </a:r>
          </a:p>
          <a:p>
            <a:pPr marL="0" indent="0" algn="ctr">
              <a:buNone/>
            </a:pPr>
            <a:r>
              <a:rPr lang="en-GB" sz="2400" dirty="0"/>
              <a:t>MBBS, FCPS , FRCS, JM-HPE, MSc HPE, PhD (Scholar)  Assistant Dean Medical Education and Professor of Surgery , Chairperson Assessment Committee Islamic International Medical College </a:t>
            </a:r>
            <a:r>
              <a:rPr lang="en-GB" sz="2400" dirty="0" err="1"/>
              <a:t>Riphah</a:t>
            </a:r>
            <a:r>
              <a:rPr lang="en-GB" sz="2400" dirty="0"/>
              <a:t> International University</a:t>
            </a:r>
            <a:endParaRPr lang="en-PK" sz="2400" dirty="0"/>
          </a:p>
        </p:txBody>
      </p:sp>
    </p:spTree>
    <p:extLst>
      <p:ext uri="{BB962C8B-B14F-4D97-AF65-F5344CB8AC3E}">
        <p14:creationId xmlns:p14="http://schemas.microsoft.com/office/powerpoint/2010/main" val="378121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1282</Words>
  <Application>Microsoft Macintosh PowerPoint</Application>
  <PresentationFormat>Widescreen</PresentationFormat>
  <Paragraphs>127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Lifestyle Medicine Certificate Course Reviews of course  Participants</vt:lpstr>
      <vt:lpstr>PowerPoint Presentation</vt:lpstr>
      <vt:lpstr> Prof. Dr Omer Awab Khan Professor of Medicine Vice Principal Clinical IIMCT, Railway Hospital</vt:lpstr>
      <vt:lpstr>PowerPoint Presentation</vt:lpstr>
      <vt:lpstr>“Lifestyle Is  Diversification Of  Mind, Body And Soul….” </vt:lpstr>
      <vt:lpstr>“Come Back To  Nature And  Be Natural…”</vt:lpstr>
      <vt:lpstr>PowerPoint Presentation</vt:lpstr>
      <vt:lpstr>PowerPoint Presentation</vt:lpstr>
      <vt:lpstr>“Our Religion Teaches Us To To Live As The Nature Intends, Which Is Also The Theme Of This Course…"</vt:lpstr>
      <vt:lpstr>Prof. Dr Saadia Sultana  MBBS, MCPS, MCPS-HPE Prof of Obstetrics and Gynecology Medical Educationist  Associate Editor of JIIMC  Member Evaluation committee, ASPIRE, Student Mentor and President IISWA</vt:lpstr>
      <vt:lpstr>PowerPoint Presentation</vt:lpstr>
      <vt:lpstr>Prof. Dr Madiha Sajjad FCPS (Histopathology), MHPE Professor of Pathology,  IIMC</vt:lpstr>
      <vt:lpstr>Dr. Fatima Ehsan  Associate Professor MBBS, M. Phil, PGD, CHPE  Tarbiyah Manager IIDC </vt:lpstr>
      <vt:lpstr>PowerPoint Presentation</vt:lpstr>
      <vt:lpstr>“It Was Not A Certificate Course Only, But A Transformational Experience...!!”</vt:lpstr>
      <vt:lpstr>" For Me This Soulful Course Has Been A Journey To Self-Discovery…."</vt:lpstr>
      <vt:lpstr>PowerPoint Presentation</vt:lpstr>
      <vt:lpstr>PowerPoint Presentation</vt:lpstr>
      <vt:lpstr>PowerPoint Presentation</vt:lpstr>
      <vt:lpstr>PowerPoint Presentation</vt:lpstr>
      <vt:lpstr>Mrs. Abira Rana Naturopath, Nutritional Therapist Member of American Collage of Lifestyle Medicine</vt:lpstr>
      <vt:lpstr>PowerPoint Presentation</vt:lpstr>
      <vt:lpstr>PowerPoint Presentation</vt:lpstr>
      <vt:lpstr>“The Basic Thing Which I Learned From This Wonderful Course Is That There Is No Wrong In Bringing Any Change In Your Life When You Are Following The Right Path...”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Lifestyle Medicine Certificate Course Reviews of course  Participants</dc:title>
  <dc:creator>myoffice3269</dc:creator>
  <cp:lastModifiedBy>myoffice3269</cp:lastModifiedBy>
  <cp:revision>1</cp:revision>
  <dcterms:created xsi:type="dcterms:W3CDTF">2021-05-08T09:59:09Z</dcterms:created>
  <dcterms:modified xsi:type="dcterms:W3CDTF">2021-05-08T10:05:33Z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849898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